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8" r:id="rId4"/>
    <p:sldId id="269" r:id="rId5"/>
    <p:sldId id="26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3BA4-3A56-47F5-A8AC-EE15E913A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A0035-8011-4CBC-A32B-2DAC6CE8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5A7FC-461F-467D-8A33-BC03E81B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E14A7-F8CA-436F-A064-7381B375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552F0-6AB8-4F2E-9DBD-7F5CDFF2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D618-6BB4-4571-97D4-9B8D2037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A10E5-3C6B-4BD2-8146-D2C841009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22ED3-6E61-4095-8757-B8D3BAA3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C3D33-0210-4F2A-ABD1-29AE7FC1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F4801-C161-4D40-86EB-F12C60DA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0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AAB14-EEB4-4B33-828B-458D3EB8B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995EB-B0F9-406F-A950-80CC40079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7B53-D82B-4E34-9EBC-C0FA7A94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30A4B-52CB-4960-B051-5F502EBB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D33C5-437C-45F2-864C-5C0B2181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B5C0-720C-45E9-91DA-77E3ECA0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06CF-15F7-4E3B-8F05-E8B52FC6C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896A6-BCE0-4B31-ADE2-3A27150D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86445-B6AA-4DF1-8282-872FBAAF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2A318-9BDF-47C3-B8CE-C92E11F3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7010-E788-4CFF-ABE4-A244947B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5122-0E3D-4DE2-878B-81CB4AF93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720C8-9F67-45CF-B6A6-52C98920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406A6-A0FF-4FEF-ACCE-69E4522A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A2C95-56AB-4B8E-A282-309BE0DF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9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B563-E9E8-4007-BA20-42538082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A1E22-19F9-4F62-891F-664D97606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77D71-6B9B-4850-A40C-849F6AC01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6AF28-21FC-402A-A754-9430B1C4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27C59-2E9F-41DC-A6ED-A91FDFFD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C89D8-BF52-4F12-A1D2-FA21F7B1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10C4-F83B-40A4-94AA-21D0B7BB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6D94C-1CE4-4B44-AC00-A757A334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F15C1-1451-4431-A4F2-021ED4B8E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865F8-35D1-410E-8FB6-FAAB56BB3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C4667-C69E-4ABC-BC63-A40348D9A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B9B19-E68B-4C31-949B-4CBAB27F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CE012-5868-48C3-9394-D2516ABB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0CFBCA-458C-4E3A-92FC-BF6F3CBA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8FA6-5155-40D4-A4B6-6D9A1E65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A5C9A-D892-4A4B-A600-089B340C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C1974-54FD-4CF2-B031-E0F65971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76A68-D1B8-42F6-B98F-C0A8FA3F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4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8C5DF-2D94-4994-AF58-8230E37E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57599-EF3C-489D-9061-4B66392B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990A3-70AC-4933-B98F-AA4D2CF4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89B4-3E7F-4AEB-BC0D-F47488C1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30B1-19E2-4A76-83F7-F18EF9126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C1943-653E-4132-8CDC-74E8446DF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B82F-4B84-44ED-A0DA-3A7E3A04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E8645-55A6-4227-B212-39035075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A86E1-6914-4FE6-A852-2976A39F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2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580E-730C-4F87-A79F-42CC8718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1DD8C-2DCF-42B6-A653-023D6CD0B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FC5FF-C8F9-46C6-BFE4-A917F1F76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8511B-2C7B-4C22-AB33-227C119C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16090-8E45-4D08-B6AD-7E87E1E7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83829-D0DD-47C6-99E2-8C662F3B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F3B2B4-5F87-4750-80D1-9088F7C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AD46D-126A-42B8-8F53-E4F1A1ADC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7CC0-22D9-4FEE-B3C2-E52820211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EA6CE-3332-4C59-B59B-A1AFA8E51A26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D8D79-956C-46BF-864C-2CCE593E3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1064-0364-4F80-B6D7-6757D526A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8289-6BA2-438D-8463-01B04D61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ile%22-Saint_Paul_Writing_His_Epistles%22_by_Valentin_de_Boulogne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33B6-519F-D44A-9C37-7AEF1C5EF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err="1"/>
              <a:t>Tell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 to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coming</a:t>
            </a:r>
            <a:r>
              <a:rPr lang="es-ES_tradnl" dirty="0"/>
              <a:t> </a:t>
            </a:r>
            <a:r>
              <a:rPr lang="es-ES_tradnl" dirty="0" err="1"/>
              <a:t>generation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189AE-C27D-E141-85EE-1A96444BE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/>
              <a:t>Reflections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Psalm</a:t>
            </a:r>
            <a:r>
              <a:rPr lang="es-ES_tradnl" dirty="0"/>
              <a:t> 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F0ACE-5850-9D48-B9F2-B37CEE685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7375" cy="47003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9D4817-A12B-430A-89D5-994F18BFE0E9}"/>
              </a:ext>
            </a:extLst>
          </p:cNvPr>
          <p:cNvSpPr txBox="1">
            <a:spLocks/>
          </p:cNvSpPr>
          <p:nvPr/>
        </p:nvSpPr>
        <p:spPr>
          <a:xfrm>
            <a:off x="414670" y="5257800"/>
            <a:ext cx="7772400" cy="905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Thoughts and Prayers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A622DD2-DFC0-4475-B6F0-B160B3FD04CE}"/>
              </a:ext>
            </a:extLst>
          </p:cNvPr>
          <p:cNvSpPr txBox="1">
            <a:spLocks/>
          </p:cNvSpPr>
          <p:nvPr/>
        </p:nvSpPr>
        <p:spPr>
          <a:xfrm>
            <a:off x="7891131" y="5135526"/>
            <a:ext cx="3962400" cy="12436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Reflections on </a:t>
            </a:r>
          </a:p>
          <a:p>
            <a:r>
              <a:rPr lang="en-US" b="1"/>
              <a:t>How to </a:t>
            </a:r>
          </a:p>
          <a:p>
            <a:r>
              <a:rPr lang="en-US" b="1"/>
              <a:t>Pray for Our Pastor</a:t>
            </a:r>
          </a:p>
        </p:txBody>
      </p:sp>
    </p:spTree>
    <p:extLst>
      <p:ext uri="{BB962C8B-B14F-4D97-AF65-F5344CB8AC3E}">
        <p14:creationId xmlns:p14="http://schemas.microsoft.com/office/powerpoint/2010/main" val="102298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31A5-FA77-4099-A0AC-0DE8422B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2986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Joy in his Ministry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7504A-F02B-4277-944F-F89D3204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91" y="1487269"/>
            <a:ext cx="7827628" cy="89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and that the contribution I take to Jerusalem may be favorably received by the Lord’s people there, 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God’s will, and in your company be refreshed.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C6D4F-9128-4841-A26D-D9AAD20AE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098" y="706583"/>
            <a:ext cx="3462593" cy="51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1BCF3-5DAB-4D10-85C9-92522D94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96" y="3726585"/>
            <a:ext cx="6533504" cy="2766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D48AD-B00D-469A-B404-58DB8747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27" y="272761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in the middle of God’s will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5A55-25D0-4573-997C-1EBAC7C3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27" y="1382280"/>
            <a:ext cx="11085945" cy="26724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and that the contribution I take to Jerusalem may be favorably received by the Lord’s people there, 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EA37B-EEEB-4F08-AB14-ABBD9D9E3675}"/>
              </a:ext>
            </a:extLst>
          </p:cNvPr>
          <p:cNvSpPr txBox="1"/>
          <p:nvPr/>
        </p:nvSpPr>
        <p:spPr>
          <a:xfrm>
            <a:off x="553027" y="4054764"/>
            <a:ext cx="54598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by God’s will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 your company be refreshed.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492B3-1A9E-42D9-8A53-6FA00301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refreshed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2557D-F165-4C83-8710-5F0AAAC1F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390"/>
            <a:ext cx="7156256" cy="5557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and that the contribution I take to Jerusalem may be favorably received by the Lord’s people there, 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by God’s will, 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in your company be refreshed.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B0E4B-6A1E-4218-98CF-338FB7D9F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456" y="1712046"/>
            <a:ext cx="4578543" cy="34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5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F8F8-266B-45BB-B836-7C63CD2F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6" y="173812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016A8-D09B-41C6-BB03-20CCBC17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57" y="1502239"/>
            <a:ext cx="7068014" cy="499063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for your pastor!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Spiritual Warfare!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against those who would tear him down.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he is encouraged and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him as a whole person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his wife. Think of her prayer needs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each child and their individual fears, desires, and interests.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he would have joy – help facilitate joy.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him time and space to be refreshed.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 the yoke and get moving!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49286-37F4-45DD-8B52-5CEE5F9F7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71" y="0"/>
            <a:ext cx="4698377" cy="3523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ECD6E-49AC-4EA5-84EB-AFE1D449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71" y="3342577"/>
            <a:ext cx="4687231" cy="35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215C-CE22-49F4-BBEB-6492F54A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73" y="167086"/>
            <a:ext cx="7713646" cy="62360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and the Romans in 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BF2E-BD2E-45D2-AEE6-C502E00D0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73" y="844057"/>
            <a:ext cx="6973494" cy="313596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Paul?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Paul know Jesus?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the Romans matter to Paul?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purpose of the letter to the Romans?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6A089-F8C9-41B5-A27E-EC5AA2EF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64" y="5109084"/>
            <a:ext cx="579195" cy="95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DA1D5-26A9-4E23-A9F1-53ACD8C32E5E}"/>
              </a:ext>
            </a:extLst>
          </p:cNvPr>
          <p:cNvSpPr txBox="1"/>
          <p:nvPr/>
        </p:nvSpPr>
        <p:spPr>
          <a:xfrm>
            <a:off x="-25510" y="6129779"/>
            <a:ext cx="136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Caesar Augustus</a:t>
            </a:r>
          </a:p>
          <a:p>
            <a:pPr algn="ctr"/>
            <a:r>
              <a:rPr lang="en-US" sz="1200" b="1" dirty="0"/>
              <a:t>(Octavian; 31 B.C.)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49B00-EB80-4651-8152-12CF16D49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317" y="4955595"/>
            <a:ext cx="789903" cy="1111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5EC50-395C-4FED-853B-6C073E9C94B7}"/>
              </a:ext>
            </a:extLst>
          </p:cNvPr>
          <p:cNvSpPr txBox="1"/>
          <p:nvPr/>
        </p:nvSpPr>
        <p:spPr>
          <a:xfrm>
            <a:off x="1417450" y="6126902"/>
            <a:ext cx="179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Caesar Tiberius </a:t>
            </a:r>
          </a:p>
          <a:p>
            <a:pPr algn="ctr"/>
            <a:r>
              <a:rPr lang="en-US" sz="1200" b="1" dirty="0"/>
              <a:t>(14 A.D.)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23FBD-559A-41C6-96D4-D2BE0F1F5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61" y="5012901"/>
            <a:ext cx="839757" cy="1109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184534-6B06-481C-9646-B3E00692909F}"/>
              </a:ext>
            </a:extLst>
          </p:cNvPr>
          <p:cNvSpPr txBox="1"/>
          <p:nvPr/>
        </p:nvSpPr>
        <p:spPr>
          <a:xfrm>
            <a:off x="5348552" y="6122780"/>
            <a:ext cx="83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Claudius</a:t>
            </a:r>
          </a:p>
          <a:p>
            <a:pPr algn="ctr"/>
            <a:r>
              <a:rPr lang="en-US" sz="1200" b="1" dirty="0"/>
              <a:t>(41 A.D.)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0436C8-0FD2-47E7-852F-44783CEA9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288" y="5030995"/>
            <a:ext cx="829074" cy="1145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F88838-9523-4E56-B400-7CE68150483E}"/>
              </a:ext>
            </a:extLst>
          </p:cNvPr>
          <p:cNvSpPr txBox="1"/>
          <p:nvPr/>
        </p:nvSpPr>
        <p:spPr>
          <a:xfrm>
            <a:off x="7670094" y="6156972"/>
            <a:ext cx="83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Nero</a:t>
            </a:r>
          </a:p>
          <a:p>
            <a:pPr algn="ctr"/>
            <a:r>
              <a:rPr lang="en-US" sz="1200" b="1" dirty="0"/>
              <a:t>(54 A.D.)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2F8D2-428D-4C55-9962-CA12A7DE03A0}"/>
              </a:ext>
            </a:extLst>
          </p:cNvPr>
          <p:cNvSpPr txBox="1"/>
          <p:nvPr/>
        </p:nvSpPr>
        <p:spPr>
          <a:xfrm rot="16200000">
            <a:off x="603485" y="5199515"/>
            <a:ext cx="1558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Jesus born 5-6 B.C.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C7833-D12D-45EC-A2F9-CB102AACB6B5}"/>
              </a:ext>
            </a:extLst>
          </p:cNvPr>
          <p:cNvSpPr txBox="1"/>
          <p:nvPr/>
        </p:nvSpPr>
        <p:spPr>
          <a:xfrm rot="16200000">
            <a:off x="954574" y="5285861"/>
            <a:ext cx="1375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Saul born 5 A.D.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A0F4F-EA43-4C87-B8DA-58F1FE82BBDB}"/>
              </a:ext>
            </a:extLst>
          </p:cNvPr>
          <p:cNvSpPr txBox="1"/>
          <p:nvPr/>
        </p:nvSpPr>
        <p:spPr>
          <a:xfrm rot="16200000">
            <a:off x="1696439" y="4891638"/>
            <a:ext cx="2616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John the Baptist death 28 A.D.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FFD398-33B2-42DE-A2FD-DF86C481C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691" y="5030995"/>
            <a:ext cx="840068" cy="1095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8C1A9C-2E30-422D-A27C-D81F3A514767}"/>
              </a:ext>
            </a:extLst>
          </p:cNvPr>
          <p:cNvSpPr txBox="1"/>
          <p:nvPr/>
        </p:nvSpPr>
        <p:spPr>
          <a:xfrm>
            <a:off x="4155132" y="6133655"/>
            <a:ext cx="84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Caligula (37 A.D.)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5C1A8-3B37-49CA-859F-AC86028BBEA7}"/>
              </a:ext>
            </a:extLst>
          </p:cNvPr>
          <p:cNvSpPr txBox="1"/>
          <p:nvPr/>
        </p:nvSpPr>
        <p:spPr>
          <a:xfrm rot="16200000">
            <a:off x="1907633" y="4829638"/>
            <a:ext cx="2740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Jesus death/resurrection A.D.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447C5-E9DB-4365-B62D-B380CD388014}"/>
              </a:ext>
            </a:extLst>
          </p:cNvPr>
          <p:cNvSpPr txBox="1"/>
          <p:nvPr/>
        </p:nvSpPr>
        <p:spPr>
          <a:xfrm rot="16200000">
            <a:off x="2620669" y="5258584"/>
            <a:ext cx="188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Stephen death A.D.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B678F-6E79-402B-99A3-049087D909AB}"/>
              </a:ext>
            </a:extLst>
          </p:cNvPr>
          <p:cNvSpPr txBox="1"/>
          <p:nvPr/>
        </p:nvSpPr>
        <p:spPr>
          <a:xfrm rot="16200000">
            <a:off x="2795920" y="5130406"/>
            <a:ext cx="213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 meets Jesus  A.D. 35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DCA80-51EC-42FC-B4C7-F313F5C21BC3}"/>
              </a:ext>
            </a:extLst>
          </p:cNvPr>
          <p:cNvSpPr txBox="1"/>
          <p:nvPr/>
        </p:nvSpPr>
        <p:spPr>
          <a:xfrm rot="16200000">
            <a:off x="5559371" y="4911288"/>
            <a:ext cx="250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Claudius expels Jews  A.D. 49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6B46EE-3CF2-4D69-97C1-A295A8C38DA0}"/>
              </a:ext>
            </a:extLst>
          </p:cNvPr>
          <p:cNvSpPr txBox="1"/>
          <p:nvPr/>
        </p:nvSpPr>
        <p:spPr>
          <a:xfrm rot="16200000">
            <a:off x="8569091" y="4681146"/>
            <a:ext cx="29615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Jewish Revolt in Rome  66 A.D.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727A15-D15D-4B18-9779-8EBF86045BA9}"/>
              </a:ext>
            </a:extLst>
          </p:cNvPr>
          <p:cNvSpPr txBox="1"/>
          <p:nvPr/>
        </p:nvSpPr>
        <p:spPr>
          <a:xfrm rot="16200000">
            <a:off x="8979286" y="4629927"/>
            <a:ext cx="3049997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Josephus surrenders to Rome A.D. 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0197CD-2437-4D79-86B8-F7C57B3F5378}"/>
              </a:ext>
            </a:extLst>
          </p:cNvPr>
          <p:cNvSpPr txBox="1"/>
          <p:nvPr/>
        </p:nvSpPr>
        <p:spPr>
          <a:xfrm rot="16200000">
            <a:off x="5685023" y="4766543"/>
            <a:ext cx="2790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Council of Jerusalem  A.D. 50-51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31912-3698-441B-A328-6337FD7A5280}"/>
              </a:ext>
            </a:extLst>
          </p:cNvPr>
          <p:cNvSpPr txBox="1"/>
          <p:nvPr/>
        </p:nvSpPr>
        <p:spPr>
          <a:xfrm rot="16200000">
            <a:off x="5109142" y="4759570"/>
            <a:ext cx="2790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Paul’s 1st Mission Trip  A.D. 45-47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2E015-6169-4750-AD15-94A400649425}"/>
              </a:ext>
            </a:extLst>
          </p:cNvPr>
          <p:cNvSpPr txBox="1"/>
          <p:nvPr/>
        </p:nvSpPr>
        <p:spPr>
          <a:xfrm rot="16200000">
            <a:off x="5964623" y="4787599"/>
            <a:ext cx="2790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Paul’s 2nd Mission Trip  A.D. 51-53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E0662A-F46C-42E6-ABA9-8E64AC450F6A}"/>
              </a:ext>
            </a:extLst>
          </p:cNvPr>
          <p:cNvSpPr txBox="1"/>
          <p:nvPr/>
        </p:nvSpPr>
        <p:spPr>
          <a:xfrm rot="16200000">
            <a:off x="7276265" y="4744778"/>
            <a:ext cx="279071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Paul’s 3rd Mission Trip  A.D. 54-58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7DC3BE-C794-47C0-A148-B4C728E5E045}"/>
              </a:ext>
            </a:extLst>
          </p:cNvPr>
          <p:cNvSpPr txBox="1"/>
          <p:nvPr/>
        </p:nvSpPr>
        <p:spPr>
          <a:xfrm rot="16200000">
            <a:off x="7507918" y="4674172"/>
            <a:ext cx="296150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 Imprisoned in Judea 58-60 A.D.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84E1A3-BC18-42EE-91B7-43217BA6D296}"/>
              </a:ext>
            </a:extLst>
          </p:cNvPr>
          <p:cNvSpPr txBox="1"/>
          <p:nvPr/>
        </p:nvSpPr>
        <p:spPr>
          <a:xfrm rot="16200000">
            <a:off x="8820244" y="4659380"/>
            <a:ext cx="29615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 Re-arrested/Death   A.D. 67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5B042D-B36A-452F-B158-3D6BF725293F}"/>
              </a:ext>
            </a:extLst>
          </p:cNvPr>
          <p:cNvSpPr txBox="1"/>
          <p:nvPr/>
        </p:nvSpPr>
        <p:spPr>
          <a:xfrm rot="16200000">
            <a:off x="9292588" y="4674173"/>
            <a:ext cx="29615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 Nero commits suicide A.D. 68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357244-70F6-48C6-B287-E76C8E30BCD9}"/>
              </a:ext>
            </a:extLst>
          </p:cNvPr>
          <p:cNvSpPr txBox="1"/>
          <p:nvPr/>
        </p:nvSpPr>
        <p:spPr>
          <a:xfrm rot="16200000">
            <a:off x="9568876" y="4681146"/>
            <a:ext cx="296150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 Temple destroyed A.D. 70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CD50A6-C193-498A-9395-05E012B313E4}"/>
              </a:ext>
            </a:extLst>
          </p:cNvPr>
          <p:cNvSpPr txBox="1"/>
          <p:nvPr/>
        </p:nvSpPr>
        <p:spPr>
          <a:xfrm rot="16200000">
            <a:off x="7777677" y="4659380"/>
            <a:ext cx="296150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 travels to Rome 60-61  A.D.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6A8B12-5E10-431B-8FFD-8914ECD8F831}"/>
              </a:ext>
            </a:extLst>
          </p:cNvPr>
          <p:cNvSpPr txBox="1"/>
          <p:nvPr/>
        </p:nvSpPr>
        <p:spPr>
          <a:xfrm rot="16200000">
            <a:off x="8085448" y="4659379"/>
            <a:ext cx="296150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 Imprisoned in Rome 61-63 A.D.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64127D-6431-4A78-8D49-3ED0EC55F1B0}"/>
              </a:ext>
            </a:extLst>
          </p:cNvPr>
          <p:cNvSpPr txBox="1"/>
          <p:nvPr/>
        </p:nvSpPr>
        <p:spPr>
          <a:xfrm rot="16200000">
            <a:off x="7952480" y="4301873"/>
            <a:ext cx="3706105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Paul’s Post-imprisonment Missions  63-67 A.D.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B0251E8-992F-4559-B372-17E0F5BC5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005088">
            <a:off x="7839476" y="-527006"/>
            <a:ext cx="2395936" cy="345238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39C48D-581E-49A5-887E-92DDEF35E4BA}"/>
              </a:ext>
            </a:extLst>
          </p:cNvPr>
          <p:cNvCxnSpPr>
            <a:cxnSpLocks/>
          </p:cNvCxnSpPr>
          <p:nvPr/>
        </p:nvCxnSpPr>
        <p:spPr>
          <a:xfrm flipH="1">
            <a:off x="7206089" y="1977656"/>
            <a:ext cx="28178" cy="17597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669C27E-3128-480D-88C4-4701408EB576}"/>
              </a:ext>
            </a:extLst>
          </p:cNvPr>
          <p:cNvCxnSpPr>
            <a:cxnSpLocks/>
          </p:cNvCxnSpPr>
          <p:nvPr/>
        </p:nvCxnSpPr>
        <p:spPr>
          <a:xfrm>
            <a:off x="10225756" y="2715428"/>
            <a:ext cx="0" cy="1022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0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B6BBB-25A7-44F8-B2FD-B414186B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6" y="101010"/>
            <a:ext cx="11969967" cy="65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6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E5EB9-B5B3-49FC-A258-F6339FD9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660" y="0"/>
            <a:ext cx="8500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609A-3103-4163-97A2-FF4476DD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79" y="16310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Asked for Prayer Many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EC77-E813-4BA9-904D-5CA63A45C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40" y="1825624"/>
            <a:ext cx="10981660" cy="469213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Thessalonians 5:25), “Brethren, pray for us.”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Thessalonians 3:1-2 pray that the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word of the Lord would spread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and be glorified and that he would be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rescued from evil men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Philippians 1:19-20 pray that he would be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delivered from prison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that whatever the outcome,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Christ would be exalted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him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Ephesians 6:19-20 and Colossians 4:3-4, pray for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to preach the gospel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that he would do so with boldness and clarity.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Corinthians 1:9-11, pray that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God would deliver him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peril of death.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FFFDC-F60C-4683-A8AC-9F3CEBDB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240" y="0"/>
            <a:ext cx="3510760" cy="22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5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883D1-7F3B-474A-AE05-A06C5C358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14" y="368964"/>
            <a:ext cx="11114551" cy="417300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Romans 15:30-32 New International Version (NIV)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1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1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and that the contribution I take to Jerusalem may be favorably received by the Lord’s people there,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83FD-788F-4E35-BE2C-00612C9A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07" y="4302179"/>
            <a:ext cx="3433894" cy="2555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EB951-8860-4416-B8DC-000316DFF700}"/>
              </a:ext>
            </a:extLst>
          </p:cNvPr>
          <p:cNvSpPr txBox="1"/>
          <p:nvPr/>
        </p:nvSpPr>
        <p:spPr>
          <a:xfrm>
            <a:off x="646814" y="4302179"/>
            <a:ext cx="7498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by God’s will, and in your company be refreshed.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B24B2-6ACA-44FA-A4F7-8D5A73A9950E}"/>
              </a:ext>
            </a:extLst>
          </p:cNvPr>
          <p:cNvSpPr txBox="1"/>
          <p:nvPr/>
        </p:nvSpPr>
        <p:spPr>
          <a:xfrm>
            <a:off x="5348199" y="6211669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/>
              <a:t>Blaffer</a:t>
            </a:r>
            <a:r>
              <a:rPr lang="en-US" sz="900" dirty="0"/>
              <a:t> Foundation Collection, Houston, TX</a:t>
            </a:r>
          </a:p>
          <a:p>
            <a:pPr algn="r" fontAlgn="t"/>
            <a:r>
              <a:rPr lang="en-US" sz="900" dirty="0">
                <a:hlinkClick r:id="rId3"/>
              </a:rPr>
              <a:t>Public Domain</a:t>
            </a:r>
            <a:endParaRPr lang="en-US" sz="900" dirty="0"/>
          </a:p>
          <a:p>
            <a:pPr algn="r" fontAlgn="t"/>
            <a:r>
              <a:rPr lang="en-US" sz="900" dirty="0"/>
              <a:t>File:File"-Saint Paul Writing His Epistles" by Valentin de Boulogne.jpg</a:t>
            </a:r>
          </a:p>
          <a:p>
            <a:pPr algn="r" fontAlgn="t"/>
            <a:r>
              <a:rPr lang="en-US" sz="900" dirty="0"/>
              <a:t>Created: between circa 1618 and circa 1620</a:t>
            </a:r>
          </a:p>
        </p:txBody>
      </p:sp>
    </p:spTree>
    <p:extLst>
      <p:ext uri="{BB962C8B-B14F-4D97-AF65-F5344CB8AC3E}">
        <p14:creationId xmlns:p14="http://schemas.microsoft.com/office/powerpoint/2010/main" val="94628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FD10-2C18-4637-8B17-2E72965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68326"/>
            <a:ext cx="10515600" cy="1314819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Spiritual warfare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2BA0-11FD-4954-AEF5-1FFB22F5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50" y="1275126"/>
            <a:ext cx="5962930" cy="2692867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sz="8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sz="5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52165-426D-4C0D-A370-86AB9ED2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79" y="-19024"/>
            <a:ext cx="6129821" cy="3448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D0AAD-AA62-4DE5-832C-26FB5830F4A6}"/>
              </a:ext>
            </a:extLst>
          </p:cNvPr>
          <p:cNvSpPr txBox="1"/>
          <p:nvPr/>
        </p:nvSpPr>
        <p:spPr>
          <a:xfrm>
            <a:off x="296411" y="3967993"/>
            <a:ext cx="11627840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and that the contribution I take to Jerusalem may be favorably received by the Lord’s people there, </a:t>
            </a:r>
          </a:p>
          <a:p>
            <a:endParaRPr lang="en-US" sz="2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by God’s will, and in your company be refreshed.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9D7FA-2FC2-4440-9B1B-83311B6F0140}"/>
              </a:ext>
            </a:extLst>
          </p:cNvPr>
          <p:cNvSpPr txBox="1"/>
          <p:nvPr/>
        </p:nvSpPr>
        <p:spPr>
          <a:xfrm>
            <a:off x="8892331" y="3649209"/>
            <a:ext cx="15023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Image from The Front Porch</a:t>
            </a:r>
          </a:p>
        </p:txBody>
      </p:sp>
    </p:spTree>
    <p:extLst>
      <p:ext uri="{BB962C8B-B14F-4D97-AF65-F5344CB8AC3E}">
        <p14:creationId xmlns:p14="http://schemas.microsoft.com/office/powerpoint/2010/main" val="299423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9444-9FFF-490F-BBD1-40591970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295274"/>
            <a:ext cx="7545487" cy="99946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Deliverance from Unbelievers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94E2-490E-4BCB-A6AC-78CCDA4E7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3" y="1690688"/>
            <a:ext cx="7408259" cy="31360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that the contribution I take to Jerusalem may be favorably received by the Lord’s people there, 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by God’s will, and in your company be refreshed.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D3EBC-D685-44A9-AF5C-71020C1B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566" y="531380"/>
            <a:ext cx="4202414" cy="3136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61FC7-1416-4883-86F5-7AA8B34C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853" y="3857626"/>
            <a:ext cx="2895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F7CD-F095-4356-9728-0368FD26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40402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Ministry to be well-received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6EC9F-3844-4FDE-8285-79B26D71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416501"/>
            <a:ext cx="11215254" cy="1012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urge you, brothers and sisters, by our Lord Jesus Christ and by the love of the Spirit, to join me in my struggle by praying to God for me.</a:t>
            </a:r>
          </a:p>
          <a:p>
            <a:pPr marL="0" indent="0">
              <a:buNone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17DBA-8A34-4012-9AC3-1AD34007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588" y="2742064"/>
            <a:ext cx="5580287" cy="332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D6393-74CB-4945-82CD-3ECD272044A1}"/>
              </a:ext>
            </a:extLst>
          </p:cNvPr>
          <p:cNvSpPr txBox="1"/>
          <p:nvPr/>
        </p:nvSpPr>
        <p:spPr>
          <a:xfrm>
            <a:off x="477982" y="2336762"/>
            <a:ext cx="6182877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I may be kept safe from the unbelievers in Judea </a:t>
            </a:r>
            <a:r>
              <a:rPr lang="en-US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that the contribution I take to Jerusalem may be favorably received by the Lord’s people there,</a:t>
            </a:r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2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 may come to you with joy, by God’s will, and in your company be refreshed.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1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535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Tell it to the coming generation</vt:lpstr>
      <vt:lpstr>Paul and the Romans in Historical Context</vt:lpstr>
      <vt:lpstr>PowerPoint Presentation</vt:lpstr>
      <vt:lpstr>PowerPoint Presentation</vt:lpstr>
      <vt:lpstr>Paul Asked for Prayer Many Times</vt:lpstr>
      <vt:lpstr>PowerPoint Presentation</vt:lpstr>
      <vt:lpstr>Spiritual warfare</vt:lpstr>
      <vt:lpstr>Deliverance from Unbelievers </vt:lpstr>
      <vt:lpstr>Ministry to be well-received</vt:lpstr>
      <vt:lpstr>Joy in his Ministry</vt:lpstr>
      <vt:lpstr>To be in the middle of God’s will</vt:lpstr>
      <vt:lpstr>To be refreshed </vt:lpstr>
      <vt:lpstr>So, what can you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Thoughts and Prayers</dc:title>
  <dc:creator>Pitts, Wayne</dc:creator>
  <cp:lastModifiedBy>Pitts, Wayne</cp:lastModifiedBy>
  <cp:revision>27</cp:revision>
  <dcterms:created xsi:type="dcterms:W3CDTF">2018-06-13T00:15:09Z</dcterms:created>
  <dcterms:modified xsi:type="dcterms:W3CDTF">2018-06-16T19:13:48Z</dcterms:modified>
</cp:coreProperties>
</file>